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058400" cx="73152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168">
          <p15:clr>
            <a:srgbClr val="747775"/>
          </p15:clr>
        </p15:guide>
        <p15:guide id="2" pos="2304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168" orient="horz"/>
        <p:guide pos="2304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82413" y="685800"/>
            <a:ext cx="24939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182413" y="685800"/>
            <a:ext cx="24939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49367" y="1456058"/>
            <a:ext cx="6816600" cy="401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49360" y="5542289"/>
            <a:ext cx="6816600" cy="15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6777966" y="9119180"/>
            <a:ext cx="4389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49360" y="2163089"/>
            <a:ext cx="6816600" cy="383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49360" y="6164351"/>
            <a:ext cx="6816600" cy="254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6777966" y="9119180"/>
            <a:ext cx="4389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6777966" y="9119180"/>
            <a:ext cx="4389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49360" y="4206107"/>
            <a:ext cx="68166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6777966" y="9119180"/>
            <a:ext cx="4389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49360" y="870271"/>
            <a:ext cx="6816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49360" y="2253729"/>
            <a:ext cx="68166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6777966" y="9119180"/>
            <a:ext cx="4389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49360" y="870271"/>
            <a:ext cx="6816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49360" y="2253729"/>
            <a:ext cx="31998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865920" y="2253729"/>
            <a:ext cx="31998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6777966" y="9119180"/>
            <a:ext cx="4389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49360" y="870271"/>
            <a:ext cx="6816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6777966" y="9119180"/>
            <a:ext cx="4389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49360" y="1086507"/>
            <a:ext cx="2246400" cy="147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49360" y="2717440"/>
            <a:ext cx="2246400" cy="62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6777966" y="9119180"/>
            <a:ext cx="4389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392200" y="880293"/>
            <a:ext cx="5094300" cy="799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6777966" y="9119180"/>
            <a:ext cx="4389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657600" y="-244"/>
            <a:ext cx="36576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2400" y="2411542"/>
            <a:ext cx="3236100" cy="289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2400" y="5481569"/>
            <a:ext cx="3236100" cy="24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3951600" y="1415969"/>
            <a:ext cx="3069600" cy="72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6777966" y="9119180"/>
            <a:ext cx="4389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49360" y="8273124"/>
            <a:ext cx="4799100" cy="118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6777966" y="9119180"/>
            <a:ext cx="4389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49360" y="870271"/>
            <a:ext cx="6816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49360" y="2253729"/>
            <a:ext cx="6816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6777966" y="9119180"/>
            <a:ext cx="4389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4.jpg"/><Relationship Id="rId5" Type="http://schemas.openxmlformats.org/officeDocument/2006/relationships/image" Target="../media/image1.png"/><Relationship Id="rId6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0700" y="67050"/>
            <a:ext cx="7073802" cy="9924302"/>
          </a:xfrm>
          <a:prstGeom prst="rect">
            <a:avLst/>
          </a:prstGeom>
          <a:noFill/>
          <a:ln cap="flat" cmpd="sng" w="38100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55" name="Google Shape;55;p13"/>
          <p:cNvSpPr/>
          <p:nvPr/>
        </p:nvSpPr>
        <p:spPr>
          <a:xfrm>
            <a:off x="2281287" y="2898947"/>
            <a:ext cx="2714029" cy="573600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>
                  <a:noFill/>
                </a:ln>
                <a:solidFill>
                  <a:srgbClr val="000000"/>
                </a:solidFill>
                <a:latin typeface="Covered By Your Grace"/>
              </a:rPr>
              <a:t>REGISTRATION</a:t>
            </a:r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995325" y="345750"/>
            <a:ext cx="1967700" cy="956050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/>
          <p:nvPr/>
        </p:nvSpPr>
        <p:spPr>
          <a:xfrm>
            <a:off x="689513" y="950700"/>
            <a:ext cx="5936167" cy="1719023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1" i="0">
                <a:ln>
                  <a:noFill/>
                </a:ln>
                <a:solidFill>
                  <a:srgbClr val="000000"/>
                </a:solidFill>
                <a:latin typeface="Heebo"/>
              </a:rPr>
              <a:t>SARTELL AREA                                                     </a:t>
            </a:r>
            <a:br>
              <a:rPr b="1" i="0">
                <a:ln>
                  <a:noFill/>
                </a:ln>
                <a:solidFill>
                  <a:srgbClr val="000000"/>
                </a:solidFill>
                <a:latin typeface="Heebo"/>
              </a:rPr>
            </a:br>
            <a:r>
              <a:rPr b="1" i="0">
                <a:ln>
                  <a:noFill/>
                </a:ln>
                <a:solidFill>
                  <a:srgbClr val="000000"/>
                </a:solidFill>
                <a:latin typeface="Heebo"/>
              </a:rPr>
              <a:t>YOUTH BASKETBALL ASSOCIATION</a:t>
            </a:r>
          </a:p>
        </p:txBody>
      </p:sp>
      <p:sp>
        <p:nvSpPr>
          <p:cNvPr id="58" name="Google Shape;58;p13"/>
          <p:cNvSpPr txBox="1"/>
          <p:nvPr/>
        </p:nvSpPr>
        <p:spPr>
          <a:xfrm>
            <a:off x="911925" y="3554900"/>
            <a:ext cx="5936100" cy="197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  <a:latin typeface="Spartan"/>
                <a:ea typeface="Spartan"/>
                <a:cs typeface="Spartan"/>
                <a:sym typeface="Spartan"/>
              </a:rPr>
              <a:t>*</a:t>
            </a:r>
            <a:r>
              <a:rPr b="1" lang="en" sz="1600">
                <a:solidFill>
                  <a:schemeClr val="dk1"/>
                </a:solidFill>
                <a:highlight>
                  <a:srgbClr val="FFFFFF"/>
                </a:highlight>
                <a:latin typeface="Spartan"/>
                <a:ea typeface="Spartan"/>
                <a:cs typeface="Spartan"/>
                <a:sym typeface="Spartan"/>
              </a:rPr>
              <a:t>*</a:t>
            </a:r>
            <a:r>
              <a:rPr b="1" lang="en" sz="1600" u="sng">
                <a:solidFill>
                  <a:schemeClr val="dk1"/>
                </a:solidFill>
                <a:highlight>
                  <a:srgbClr val="FFFFFF"/>
                </a:highlight>
                <a:latin typeface="Spartan"/>
                <a:ea typeface="Spartan"/>
                <a:cs typeface="Spartan"/>
                <a:sym typeface="Spartan"/>
              </a:rPr>
              <a:t>Registration is open for the 2024-2025 Season</a:t>
            </a:r>
            <a:r>
              <a:rPr b="1" lang="en" sz="1600">
                <a:solidFill>
                  <a:schemeClr val="dk1"/>
                </a:solidFill>
                <a:highlight>
                  <a:srgbClr val="FFFFFF"/>
                </a:highlight>
                <a:latin typeface="Spartan"/>
                <a:ea typeface="Spartan"/>
                <a:cs typeface="Spartan"/>
                <a:sym typeface="Spartan"/>
              </a:rPr>
              <a:t>**</a:t>
            </a:r>
            <a:endParaRPr b="1" sz="1600">
              <a:solidFill>
                <a:schemeClr val="dk1"/>
              </a:solidFill>
              <a:highlight>
                <a:srgbClr val="FFFFFF"/>
              </a:highlight>
              <a:latin typeface="Spartan"/>
              <a:ea typeface="Spartan"/>
              <a:cs typeface="Spartan"/>
              <a:sym typeface="Spart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300" u="sng">
              <a:solidFill>
                <a:schemeClr val="accent1"/>
              </a:solidFill>
              <a:highlight>
                <a:srgbClr val="FFFFFF"/>
              </a:highlight>
              <a:latin typeface="Spartan"/>
              <a:ea typeface="Spartan"/>
              <a:cs typeface="Spartan"/>
              <a:sym typeface="Spart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300" u="sng">
              <a:solidFill>
                <a:schemeClr val="accent1"/>
              </a:solidFill>
              <a:highlight>
                <a:srgbClr val="FFFFFF"/>
              </a:highlight>
              <a:latin typeface="Spartan"/>
              <a:ea typeface="Spartan"/>
              <a:cs typeface="Spartan"/>
              <a:sym typeface="Spartan"/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 sz="1300" u="sng">
              <a:solidFill>
                <a:schemeClr val="dk1"/>
              </a:solidFill>
              <a:highlight>
                <a:srgbClr val="FFFFFF"/>
              </a:highlight>
              <a:latin typeface="Spartan"/>
              <a:ea typeface="Spartan"/>
              <a:cs typeface="Spartan"/>
              <a:sym typeface="Spartan"/>
            </a:endParaRPr>
          </a:p>
          <a:p>
            <a:pPr indent="0" lvl="0" marL="0" rtl="0" algn="ctr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300" u="sng">
                <a:solidFill>
                  <a:schemeClr val="dk1"/>
                </a:solidFill>
                <a:highlight>
                  <a:srgbClr val="FFFFFF"/>
                </a:highlight>
                <a:latin typeface="Spartan"/>
                <a:ea typeface="Spartan"/>
                <a:cs typeface="Spartan"/>
                <a:sym typeface="Spartan"/>
              </a:rPr>
              <a:t>September 18:</a:t>
            </a:r>
            <a:r>
              <a:rPr b="1" lang="en" sz="1300">
                <a:solidFill>
                  <a:schemeClr val="dk1"/>
                </a:solidFill>
                <a:highlight>
                  <a:srgbClr val="FFFFFF"/>
                </a:highlight>
                <a:latin typeface="Spartan"/>
                <a:ea typeface="Spartan"/>
                <a:cs typeface="Spartan"/>
                <a:sym typeface="Spartan"/>
              </a:rPr>
              <a:t> Last day to register grades 3-5</a:t>
            </a:r>
            <a:endParaRPr b="1" sz="1300">
              <a:solidFill>
                <a:schemeClr val="dk1"/>
              </a:solidFill>
              <a:highlight>
                <a:srgbClr val="FFFFFF"/>
              </a:highlight>
              <a:latin typeface="Spartan"/>
              <a:ea typeface="Spartan"/>
              <a:cs typeface="Spartan"/>
              <a:sym typeface="Spartan"/>
            </a:endParaRPr>
          </a:p>
          <a:p>
            <a:pPr indent="0" lvl="0" marL="0" rtl="0" algn="ctr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300" u="sng">
                <a:solidFill>
                  <a:schemeClr val="dk1"/>
                </a:solidFill>
                <a:highlight>
                  <a:srgbClr val="FFFFFF"/>
                </a:highlight>
                <a:latin typeface="Spartan"/>
                <a:ea typeface="Spartan"/>
                <a:cs typeface="Spartan"/>
                <a:sym typeface="Spartan"/>
              </a:rPr>
              <a:t>September 21</a:t>
            </a:r>
            <a:r>
              <a:rPr b="1" lang="en" sz="1300">
                <a:solidFill>
                  <a:schemeClr val="dk1"/>
                </a:solidFill>
                <a:highlight>
                  <a:srgbClr val="FFFFFF"/>
                </a:highlight>
                <a:latin typeface="Spartan"/>
                <a:ea typeface="Spartan"/>
                <a:cs typeface="Spartan"/>
                <a:sym typeface="Spartan"/>
              </a:rPr>
              <a:t>: Tryouts Girls grade 6 &amp; Boys/Girls grades 4 &amp; 5</a:t>
            </a:r>
            <a:endParaRPr b="1" sz="1300">
              <a:solidFill>
                <a:schemeClr val="dk1"/>
              </a:solidFill>
              <a:highlight>
                <a:srgbClr val="FFFFFF"/>
              </a:highlight>
              <a:latin typeface="Spartan"/>
              <a:ea typeface="Spartan"/>
              <a:cs typeface="Spartan"/>
              <a:sym typeface="Spartan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>
              <a:solidFill>
                <a:srgbClr val="666666"/>
              </a:solidFill>
              <a:highlight>
                <a:srgbClr val="FFFFFF"/>
              </a:highlight>
              <a:latin typeface="Spartan"/>
              <a:ea typeface="Spartan"/>
              <a:cs typeface="Spartan"/>
              <a:sym typeface="Spart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59" name="Google Shape;59;p13"/>
          <p:cNvSpPr/>
          <p:nvPr/>
        </p:nvSpPr>
        <p:spPr>
          <a:xfrm>
            <a:off x="1896599" y="6085963"/>
            <a:ext cx="3483397" cy="335912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>
                  <a:noFill/>
                </a:ln>
                <a:solidFill>
                  <a:srgbClr val="000000"/>
                </a:solidFill>
                <a:latin typeface="Covered By Your Grace"/>
              </a:rPr>
              <a:t>SAYBA WINTER CLASSIC</a:t>
            </a:r>
          </a:p>
        </p:txBody>
      </p:sp>
      <p:sp>
        <p:nvSpPr>
          <p:cNvPr id="60" name="Google Shape;60;p13"/>
          <p:cNvSpPr txBox="1"/>
          <p:nvPr/>
        </p:nvSpPr>
        <p:spPr>
          <a:xfrm>
            <a:off x="1044300" y="6433587"/>
            <a:ext cx="5226600" cy="791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  <a:latin typeface="Spartan"/>
                <a:ea typeface="Spartan"/>
                <a:cs typeface="Spartan"/>
                <a:sym typeface="Spartan"/>
              </a:rPr>
              <a:t>SAYBA will host our 29th Annual SAYBA Winter Classic in January 2025. </a:t>
            </a:r>
            <a:endParaRPr sz="1000">
              <a:solidFill>
                <a:schemeClr val="dk1"/>
              </a:solidFill>
              <a:highlight>
                <a:srgbClr val="FFFFFF"/>
              </a:highlight>
              <a:latin typeface="Spartan"/>
              <a:ea typeface="Spartan"/>
              <a:cs typeface="Spartan"/>
              <a:sym typeface="Spart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  <a:latin typeface="Spartan"/>
                <a:ea typeface="Spartan"/>
                <a:cs typeface="Spartan"/>
                <a:sym typeface="Spartan"/>
              </a:rPr>
              <a:t>**New this year Girls will be on Saturday, January 11th and Boys on Saturday, January 18th.  </a:t>
            </a:r>
            <a:endParaRPr sz="1000">
              <a:solidFill>
                <a:schemeClr val="dk1"/>
              </a:solidFill>
              <a:highlight>
                <a:srgbClr val="FFFFFF"/>
              </a:highlight>
              <a:latin typeface="Spartan"/>
              <a:ea typeface="Spartan"/>
              <a:cs typeface="Spartan"/>
              <a:sym typeface="Spartan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</p:txBody>
      </p:sp>
      <p:cxnSp>
        <p:nvCxnSpPr>
          <p:cNvPr id="61" name="Google Shape;61;p13"/>
          <p:cNvCxnSpPr/>
          <p:nvPr/>
        </p:nvCxnSpPr>
        <p:spPr>
          <a:xfrm>
            <a:off x="1327250" y="3523688"/>
            <a:ext cx="4622100" cy="312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2" name="Google Shape;62;p13"/>
          <p:cNvCxnSpPr/>
          <p:nvPr/>
        </p:nvCxnSpPr>
        <p:spPr>
          <a:xfrm>
            <a:off x="1346550" y="6465675"/>
            <a:ext cx="4622100" cy="312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3" name="Google Shape;63;p13"/>
          <p:cNvSpPr/>
          <p:nvPr/>
        </p:nvSpPr>
        <p:spPr>
          <a:xfrm>
            <a:off x="2765786" y="7448973"/>
            <a:ext cx="1783628" cy="388500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>
                  <a:noFill/>
                </a:ln>
                <a:solidFill>
                  <a:srgbClr val="000000"/>
                </a:solidFill>
                <a:latin typeface="Covered By Your Grace"/>
              </a:rPr>
              <a:t>OUR MISSION</a:t>
            </a:r>
          </a:p>
        </p:txBody>
      </p:sp>
      <p:sp>
        <p:nvSpPr>
          <p:cNvPr id="64" name="Google Shape;64;p13"/>
          <p:cNvSpPr txBox="1"/>
          <p:nvPr/>
        </p:nvSpPr>
        <p:spPr>
          <a:xfrm>
            <a:off x="1389800" y="7916663"/>
            <a:ext cx="4497000" cy="38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highlight>
                  <a:srgbClr val="FFFFFF"/>
                </a:highlight>
                <a:latin typeface="Spartan"/>
                <a:ea typeface="Spartan"/>
                <a:cs typeface="Spartan"/>
                <a:sym typeface="Spartan"/>
              </a:rPr>
              <a:t>SAYBA will provide programs which develop skilled and competitive basketball players in our community.  SAYBA is dedicated to encouraging self-confidence, positive attitude, tea work and good sportsmanship through the game of basketball.</a:t>
            </a:r>
            <a:endParaRPr sz="1500">
              <a:solidFill>
                <a:schemeClr val="dk1"/>
              </a:solidFill>
              <a:latin typeface="Spartan"/>
              <a:ea typeface="Spartan"/>
              <a:cs typeface="Spartan"/>
              <a:sym typeface="Spartan"/>
            </a:endParaRPr>
          </a:p>
        </p:txBody>
      </p:sp>
      <p:cxnSp>
        <p:nvCxnSpPr>
          <p:cNvPr id="65" name="Google Shape;65;p13"/>
          <p:cNvCxnSpPr/>
          <p:nvPr/>
        </p:nvCxnSpPr>
        <p:spPr>
          <a:xfrm>
            <a:off x="2420275" y="7916675"/>
            <a:ext cx="24516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66" name="Google Shape;66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160275" y="4073625"/>
            <a:ext cx="1032913" cy="1032913"/>
          </a:xfrm>
          <a:prstGeom prst="rect">
            <a:avLst/>
          </a:prstGeom>
          <a:noFill/>
          <a:ln cap="flat" cmpd="sng" w="38100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67" name="Google Shape;67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48200" y="8305175"/>
            <a:ext cx="1448399" cy="14458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